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63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EC7C1-4969-4A22-9DCC-EE7D30A45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F72C7A-4FD7-45CB-8EBF-9D697B81B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E75349-C005-40AD-ACF1-A1F54ACD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B0F4-D864-4EB1-816E-3B467517231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341831-EDE0-4634-93A5-B990EF587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BD4DEB-97D7-4B27-B769-50E92282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5EA7-DA1D-4F54-A290-A3CF3BF48D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61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ADCDC-AE5F-451A-A2DD-3F31ABDC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BEDBFF-1253-44B8-84EB-AC33AE5C5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E926FA-2449-4FFB-8643-CE4A64B3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B0F4-D864-4EB1-816E-3B467517231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39C458-D249-4E97-A3EE-6E896DCF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41701C-D257-4A0C-BA65-CB2595C6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5EA7-DA1D-4F54-A290-A3CF3BF48D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4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DF7DA2-892A-4824-834D-D1A62A835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4D2559-13FB-450C-A8DA-27AF5D966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1A92C1-8275-43F5-B1B9-A32F510D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B0F4-D864-4EB1-816E-3B467517231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AFD15D-B07C-4DFF-A5EB-B0C3D859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D8C58A-F78D-4706-9FF8-BD5E07F6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5EA7-DA1D-4F54-A290-A3CF3BF48D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47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160B7-15EF-4000-AF0A-46B27DB47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A42E6F-73F3-466A-B563-F737D840F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003702-BF98-44BF-A5C5-09A12878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B0F4-D864-4EB1-816E-3B467517231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979E34-B8A4-4C47-AC11-EE2A97F4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6CD657-836E-41C8-93F8-FD8F9B5A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5EA7-DA1D-4F54-A290-A3CF3BF48D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6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A54E9-F75F-4B07-BB30-AA3A8A68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29360E-CDB4-4FDB-BF9C-688E95325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7500CC-F98D-43E3-A13B-EE105E95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B0F4-D864-4EB1-816E-3B467517231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391DA4-2E0D-4171-8255-62A92E42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C12624-1CD1-4330-81BC-AF1745BE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5EA7-DA1D-4F54-A290-A3CF3BF48D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57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08404-6D2E-482A-95F7-FEA8A926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A20F3C-F982-4F6F-AF13-F2FF10FA2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7B7AE6-41A0-4C59-953C-9E3E86888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2F95F7-EB2D-4CE6-9C30-8DE03F95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B0F4-D864-4EB1-816E-3B467517231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FD9D5B-E0A0-4D4A-959E-B2DA6BE5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7AF93A-2A1E-455B-BC2D-2C9A7C98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5EA7-DA1D-4F54-A290-A3CF3BF48D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08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52B99-A309-4851-9085-C7DF88B15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65B458-5025-4CEB-9557-4009F4BA1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821948-1443-4385-BEAF-1CD72851C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6AEAC8-5C95-4960-9324-D8E250270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E5EAC91-E100-4838-892A-6967C6063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853C64D-5452-41BB-8F59-A698D3D81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B0F4-D864-4EB1-816E-3B467517231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11C519-EEF8-4E20-A365-18CF66613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D2C668-CDB2-4014-925C-798D436A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5EA7-DA1D-4F54-A290-A3CF3BF48D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5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21F44-C7A4-4044-B0F3-B861F814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18CAC2-0AD1-4E77-8C92-6DC33586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B0F4-D864-4EB1-816E-3B467517231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92FF78-16A5-4948-A7B5-C32766DB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0A4D2-088F-4055-939D-156BDE9A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5EA7-DA1D-4F54-A290-A3CF3BF48D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7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815BB4-D995-444F-A3D2-011E6CF98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B0F4-D864-4EB1-816E-3B467517231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6E9CC09-31ED-4007-AFC9-DDB63052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3C24C4-E0A4-4F32-B7F0-42DA14C8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5EA7-DA1D-4F54-A290-A3CF3BF48D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24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767A9-7B2B-4EAB-8D65-BBB1C1EF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C52F18-54C1-4883-8E8F-183A42652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F6ACC8-2662-4579-96DF-6D06F8F7B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04E733-FA4C-480F-B5BD-262C8E6C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B0F4-D864-4EB1-816E-3B467517231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CC9809-65A5-4D42-A612-BBDDCAD1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8F2A5C-174D-429A-B6CF-728632C3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5EA7-DA1D-4F54-A290-A3CF3BF48D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31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0DA7A-F552-4AAC-973F-C29BBCAD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0570DC-F4EB-4631-8B6D-F0E4468A3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1E5A9-4A21-4266-BA43-CF7A5832A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0352E5-7229-4189-920F-C23A5FD3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B0F4-D864-4EB1-816E-3B467517231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68EC32-3F2E-420F-B36B-BA68B1EC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9B37B6-7AEE-436A-956B-693E284B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5EA7-DA1D-4F54-A290-A3CF3BF48D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00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95ED98-3944-4DB2-91B2-9AE6E6FD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BB4793-7B2A-49D9-8B00-17ADF410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70116-879C-41ED-B9E9-08B11B388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B0F4-D864-4EB1-816E-3B4675172312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98EF84-697A-4714-BEA4-958585E2D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3D916C-AFAD-48A5-BB0C-9AE8FF662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D5EA7-DA1D-4F54-A290-A3CF3BF48D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3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6">
            <a:extLst>
              <a:ext uri="{FF2B5EF4-FFF2-40B4-BE49-F238E27FC236}">
                <a16:creationId xmlns:a16="http://schemas.microsoft.com/office/drawing/2014/main" id="{011FBD23-8598-4EC9-82C4-FD7B021324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509" r="28509"/>
          <a:stretch>
            <a:fillRect/>
          </a:stretch>
        </p:blipFill>
        <p:spPr>
          <a:xfrm>
            <a:off x="0" y="1"/>
            <a:ext cx="44243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91921D-9A16-46D3-9F3C-C085B40D253D}"/>
              </a:ext>
            </a:extLst>
          </p:cNvPr>
          <p:cNvPicPr/>
          <p:nvPr/>
        </p:nvPicPr>
        <p:blipFill rotWithShape="1">
          <a:blip r:embed="rId4"/>
          <a:srcRect l="75446" t="78749" r="7856" b="12947"/>
          <a:stretch/>
        </p:blipFill>
        <p:spPr bwMode="auto">
          <a:xfrm>
            <a:off x="6313336" y="5944483"/>
            <a:ext cx="5878664" cy="913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9B9A2008-6DE0-471A-A760-45A28C3527A5}"/>
              </a:ext>
            </a:extLst>
          </p:cNvPr>
          <p:cNvSpPr txBox="1"/>
          <p:nvPr/>
        </p:nvSpPr>
        <p:spPr>
          <a:xfrm>
            <a:off x="196874" y="5060857"/>
            <a:ext cx="4030614" cy="131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err="1">
                <a:solidFill>
                  <a:srgbClr val="FFFF00"/>
                </a:solidFill>
                <a:latin typeface="Lucida Sans Unicode"/>
                <a:cs typeface="Lucida Sans Unicode"/>
              </a:rPr>
              <a:t>Curso</a:t>
            </a:r>
            <a:r>
              <a:rPr lang="es-ES" sz="2000" b="1" spc="-10" dirty="0">
                <a:solidFill>
                  <a:srgbClr val="FFFF00"/>
                </a:solidFill>
                <a:latin typeface="Lucida Sans Unicode"/>
                <a:cs typeface="Lucida Sans Unicode"/>
              </a:rPr>
              <a:t> </a:t>
            </a:r>
            <a:endParaRPr sz="2000" b="1" dirty="0">
              <a:solidFill>
                <a:srgbClr val="FFFF00"/>
              </a:solidFill>
              <a:latin typeface="Lucida Sans Unicode"/>
              <a:cs typeface="Lucida Sans Unicode"/>
            </a:endParaRPr>
          </a:p>
          <a:p>
            <a:pPr marL="12700" marR="5080">
              <a:lnSpc>
                <a:spcPts val="3450"/>
              </a:lnSpc>
              <a:spcBef>
                <a:spcPts val="869"/>
              </a:spcBef>
            </a:pPr>
            <a:r>
              <a:rPr lang="es-ES" sz="2800" spc="-150" dirty="0">
                <a:solidFill>
                  <a:srgbClr val="FFFF00"/>
                </a:solidFill>
                <a:latin typeface="Arial Black"/>
                <a:cs typeface="Arial Black"/>
              </a:rPr>
              <a:t>DIGITALIZACIÓN EN ACUICULTURA</a:t>
            </a:r>
            <a:endParaRPr sz="2800" spc="-15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9C8A1CC3-F769-4898-B50E-A7B6DC2F110C}"/>
              </a:ext>
            </a:extLst>
          </p:cNvPr>
          <p:cNvSpPr txBox="1">
            <a:spLocks/>
          </p:cNvSpPr>
          <p:nvPr/>
        </p:nvSpPr>
        <p:spPr>
          <a:xfrm>
            <a:off x="5459648" y="491208"/>
            <a:ext cx="5126424" cy="453328"/>
          </a:xfrm>
          <a:prstGeom prst="rect">
            <a:avLst/>
          </a:prstGeom>
        </p:spPr>
        <p:txBody>
          <a:bodyPr vert="horz" wrap="square" lIns="0" tIns="14604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14"/>
              </a:spcBef>
            </a:pPr>
            <a:r>
              <a:rPr lang="es-ES" sz="2850" b="1" i="1" spc="114" dirty="0">
                <a:solidFill>
                  <a:srgbClr val="002060"/>
                </a:solidFill>
                <a:latin typeface="Arial"/>
                <a:cs typeface="Arial"/>
              </a:rPr>
              <a:t>8, 10, 11, 17 y 18 DE JUNIO</a:t>
            </a:r>
            <a:endParaRPr lang="es-ES" sz="285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CC6A1789-64EB-4C88-A6D6-E02AF5CEB73B}"/>
              </a:ext>
            </a:extLst>
          </p:cNvPr>
          <p:cNvSpPr txBox="1"/>
          <p:nvPr/>
        </p:nvSpPr>
        <p:spPr>
          <a:xfrm>
            <a:off x="5275536" y="983632"/>
            <a:ext cx="4110990" cy="786882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900"/>
              </a:spcBef>
            </a:pPr>
            <a:r>
              <a:rPr sz="2000" dirty="0">
                <a:solidFill>
                  <a:srgbClr val="002060"/>
                </a:solidFill>
                <a:latin typeface="Lucida Sans Unicode"/>
                <a:cs typeface="Lucida Sans Unicode"/>
              </a:rPr>
              <a:t>De</a:t>
            </a:r>
            <a:r>
              <a:rPr sz="2000" spc="-9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2000" spc="-320" dirty="0">
                <a:solidFill>
                  <a:srgbClr val="002060"/>
                </a:solidFill>
                <a:latin typeface="Lucida Sans Unicode"/>
                <a:cs typeface="Lucida Sans Unicode"/>
              </a:rPr>
              <a:t>16</a:t>
            </a:r>
            <a:r>
              <a:rPr lang="es-ES" sz="2000" spc="-320" dirty="0">
                <a:solidFill>
                  <a:srgbClr val="002060"/>
                </a:solidFill>
                <a:latin typeface="Lucida Sans Unicode"/>
                <a:cs typeface="Lucida Sans Unicode"/>
              </a:rPr>
              <a:t>:00 h </a:t>
            </a:r>
            <a:r>
              <a:rPr sz="2000" spc="-9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2000" spc="24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2000" spc="-325" dirty="0">
                <a:solidFill>
                  <a:srgbClr val="002060"/>
                </a:solidFill>
                <a:latin typeface="Lucida Sans Unicode"/>
                <a:cs typeface="Lucida Sans Unicode"/>
              </a:rPr>
              <a:t>19</a:t>
            </a:r>
            <a:r>
              <a:rPr lang="es-ES" sz="2000" spc="-325" dirty="0">
                <a:solidFill>
                  <a:srgbClr val="002060"/>
                </a:solidFill>
                <a:latin typeface="Lucida Sans Unicode"/>
                <a:cs typeface="Lucida Sans Unicode"/>
              </a:rPr>
              <a:t>:30 h</a:t>
            </a:r>
            <a:endParaRPr sz="2000" dirty="0">
              <a:solidFill>
                <a:srgbClr val="002060"/>
              </a:solidFill>
              <a:latin typeface="Lucida Sans Unicode"/>
              <a:cs typeface="Lucida Sans Unicode"/>
            </a:endParaRPr>
          </a:p>
          <a:p>
            <a:pPr marL="17780" marR="723265">
              <a:lnSpc>
                <a:spcPts val="2250"/>
              </a:lnSpc>
            </a:pPr>
            <a:endParaRPr lang="es-ES" sz="2300" spc="-204" dirty="0">
              <a:solidFill>
                <a:srgbClr val="0070C0"/>
              </a:solidFill>
              <a:latin typeface="Arial Black"/>
              <a:cs typeface="Arial Black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85D6731-4766-4832-B959-3232DA96299B}"/>
              </a:ext>
            </a:extLst>
          </p:cNvPr>
          <p:cNvSpPr txBox="1"/>
          <p:nvPr/>
        </p:nvSpPr>
        <p:spPr>
          <a:xfrm>
            <a:off x="6033995" y="1570019"/>
            <a:ext cx="4768880" cy="51129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lang="es-ES" sz="1600" dirty="0">
                <a:solidFill>
                  <a:srgbClr val="002060"/>
                </a:solidFill>
                <a:latin typeface="Lucida Sans Unicode"/>
                <a:cs typeface="Lucida Sans Unicode"/>
              </a:rPr>
              <a:t>Descarga</a:t>
            </a:r>
            <a:r>
              <a:rPr sz="1600" spc="120" dirty="0">
                <a:solidFill>
                  <a:srgbClr val="002060"/>
                </a:solidFill>
                <a:latin typeface="Lucida Sans Unicode"/>
                <a:cs typeface="Lucida Sans Unicode"/>
              </a:rPr>
              <a:t>  </a:t>
            </a:r>
            <a:r>
              <a:rPr sz="1600" dirty="0">
                <a:solidFill>
                  <a:srgbClr val="002060"/>
                </a:solidFill>
                <a:latin typeface="Lucida Sans Unicode"/>
                <a:cs typeface="Lucida Sans Unicode"/>
              </a:rPr>
              <a:t>el</a:t>
            </a:r>
            <a:r>
              <a:rPr sz="1600" spc="14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002060"/>
                </a:solidFill>
                <a:latin typeface="Lucida Sans Unicode"/>
                <a:cs typeface="Lucida Sans Unicode"/>
              </a:rPr>
              <a:t>formulario</a:t>
            </a:r>
            <a:r>
              <a:rPr sz="1600" spc="14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95" dirty="0">
                <a:solidFill>
                  <a:srgbClr val="002060"/>
                </a:solidFill>
                <a:latin typeface="Lucida Sans Unicode"/>
                <a:cs typeface="Lucida Sans Unicode"/>
              </a:rPr>
              <a:t>de</a:t>
            </a:r>
            <a:r>
              <a:rPr sz="1600" spc="14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35" dirty="0" err="1">
                <a:solidFill>
                  <a:srgbClr val="002060"/>
                </a:solidFill>
                <a:latin typeface="Lucida Sans Unicode"/>
                <a:cs typeface="Lucida Sans Unicode"/>
              </a:rPr>
              <a:t>inscripción</a:t>
            </a:r>
            <a:r>
              <a:rPr sz="1600" spc="3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lang="es-ES" sz="1600" spc="60" dirty="0">
                <a:solidFill>
                  <a:srgbClr val="002060"/>
                </a:solidFill>
                <a:latin typeface="Lucida Sans Unicode"/>
                <a:cs typeface="Lucida Sans Unicode"/>
              </a:rPr>
              <a:t>y envía a </a:t>
            </a:r>
            <a:r>
              <a:rPr lang="es-ES" sz="1600" u="heavy" spc="-10" dirty="0">
                <a:solidFill>
                  <a:srgbClr val="002060"/>
                </a:solidFill>
                <a:uFill>
                  <a:solidFill>
                    <a:srgbClr val="FBFFFF"/>
                  </a:solidFill>
                </a:uFill>
                <a:latin typeface="Arial Black"/>
                <a:cs typeface="Lucida Sans Unicode"/>
              </a:rPr>
              <a:t>cursosacuicultura</a:t>
            </a:r>
            <a:r>
              <a:rPr lang="es-ES" sz="1600" u="heavy" spc="-10" dirty="0">
                <a:solidFill>
                  <a:srgbClr val="002060"/>
                </a:solidFill>
                <a:uFill>
                  <a:solidFill>
                    <a:srgbClr val="FBFFFF"/>
                  </a:solidFill>
                </a:uFill>
                <a:latin typeface="Arial Black"/>
                <a:cs typeface="Arial Black"/>
              </a:rPr>
              <a:t>@itacyl.es</a:t>
            </a:r>
            <a:endParaRPr sz="1600" dirty="0">
              <a:solidFill>
                <a:srgbClr val="002060"/>
              </a:solidFill>
              <a:latin typeface="Arial Black"/>
              <a:cs typeface="Arial Black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AB56E238-4DB5-4E0C-BEA3-A89419890F95}"/>
              </a:ext>
            </a:extLst>
          </p:cNvPr>
          <p:cNvSpPr txBox="1"/>
          <p:nvPr/>
        </p:nvSpPr>
        <p:spPr>
          <a:xfrm>
            <a:off x="5459648" y="2055877"/>
            <a:ext cx="3319145" cy="1223645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sz="2850" b="1" i="1" spc="-5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CURSO</a:t>
            </a:r>
            <a:r>
              <a:rPr sz="2850" b="1" i="1" spc="-19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50" b="1" i="1" spc="-1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GRATUITO</a:t>
            </a:r>
            <a:endParaRPr sz="2850" b="1" dirty="0">
              <a:solidFill>
                <a:schemeClr val="accent4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2150" b="1" i="1" spc="-110" dirty="0">
                <a:solidFill>
                  <a:srgbClr val="002060"/>
                </a:solidFill>
                <a:latin typeface="Arial"/>
                <a:cs typeface="Arial"/>
              </a:rPr>
              <a:t>1</a:t>
            </a:r>
            <a:r>
              <a:rPr lang="es-ES" sz="2150" b="1" i="1" spc="-110" dirty="0">
                <a:solidFill>
                  <a:srgbClr val="002060"/>
                </a:solidFill>
                <a:latin typeface="Arial"/>
                <a:cs typeface="Arial"/>
              </a:rPr>
              <a:t>6</a:t>
            </a:r>
            <a:r>
              <a:rPr sz="2150" b="1" i="1" spc="-1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150" b="1" i="1" spc="-25" dirty="0">
                <a:solidFill>
                  <a:srgbClr val="002060"/>
                </a:solidFill>
                <a:latin typeface="Arial"/>
                <a:cs typeface="Arial"/>
              </a:rPr>
              <a:t>HORAS</a:t>
            </a:r>
            <a:r>
              <a:rPr sz="2150" b="1" i="1" spc="-1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150" b="1" i="1" spc="-125" dirty="0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sz="2150" b="1" i="1" spc="-1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150" b="1" i="1" spc="-10" dirty="0">
                <a:solidFill>
                  <a:srgbClr val="002060"/>
                </a:solidFill>
                <a:latin typeface="Arial"/>
                <a:cs typeface="Arial"/>
              </a:rPr>
              <a:t>DURACIÓN</a:t>
            </a:r>
            <a:endParaRPr sz="215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D6872E74-DC83-4668-B542-8C864918671A}"/>
              </a:ext>
            </a:extLst>
          </p:cNvPr>
          <p:cNvSpPr txBox="1"/>
          <p:nvPr/>
        </p:nvSpPr>
        <p:spPr>
          <a:xfrm>
            <a:off x="5927091" y="3212966"/>
            <a:ext cx="5417215" cy="2731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i="1" spc="-10" dirty="0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t>Modalidad</a:t>
            </a:r>
            <a:r>
              <a:rPr sz="2600" b="1" i="1" spc="-145" dirty="0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sz="2600" b="1" i="1" dirty="0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t>on-</a:t>
            </a:r>
            <a:r>
              <a:rPr sz="2600" b="1" i="1" spc="-20" dirty="0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  <a:t>line</a:t>
            </a:r>
            <a:endParaRPr sz="2600" b="1" dirty="0">
              <a:solidFill>
                <a:schemeClr val="bg2">
                  <a:lumMod val="50000"/>
                </a:schemeClr>
              </a:solidFill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2005"/>
              </a:spcBef>
            </a:pPr>
            <a:r>
              <a:rPr lang="es-ES" sz="1400" spc="-70" dirty="0">
                <a:solidFill>
                  <a:srgbClr val="002060"/>
                </a:solidFill>
                <a:latin typeface="Arial Black"/>
                <a:cs typeface="Arial Black"/>
              </a:rPr>
              <a:t>Dirigido a gestores de datos en granjas, investigadores y técnicos de empresas tecnológicas</a:t>
            </a:r>
          </a:p>
          <a:p>
            <a:pPr marL="12700" algn="just">
              <a:lnSpc>
                <a:spcPct val="100000"/>
              </a:lnSpc>
              <a:spcBef>
                <a:spcPts val="2005"/>
              </a:spcBef>
            </a:pPr>
            <a:r>
              <a:rPr sz="1400" spc="-70" dirty="0">
                <a:solidFill>
                  <a:srgbClr val="002060"/>
                </a:solidFill>
                <a:latin typeface="Arial Black"/>
                <a:cs typeface="Arial Black"/>
              </a:rPr>
              <a:t>Plazas</a:t>
            </a:r>
            <a:r>
              <a:rPr sz="1400" spc="-114" dirty="0">
                <a:solidFill>
                  <a:srgbClr val="002060"/>
                </a:solidFill>
                <a:latin typeface="Arial Black"/>
                <a:cs typeface="Arial Black"/>
              </a:rPr>
              <a:t> </a:t>
            </a:r>
            <a:r>
              <a:rPr sz="1400" spc="-35" dirty="0" err="1">
                <a:solidFill>
                  <a:srgbClr val="002060"/>
                </a:solidFill>
                <a:latin typeface="Arial Black"/>
                <a:cs typeface="Arial Black"/>
              </a:rPr>
              <a:t>limitadas</a:t>
            </a:r>
            <a:endParaRPr lang="es-ES" sz="1400" spc="-35" dirty="0">
              <a:solidFill>
                <a:srgbClr val="002060"/>
              </a:solidFill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  <a:spcBef>
                <a:spcPts val="2005"/>
              </a:spcBef>
            </a:pPr>
            <a:r>
              <a:rPr lang="es-ES" sz="1400" spc="-35" dirty="0">
                <a:solidFill>
                  <a:srgbClr val="002060"/>
                </a:solidFill>
                <a:latin typeface="Arial Black"/>
                <a:cs typeface="Arial Black"/>
              </a:rPr>
              <a:t>Organiza: Instituto Tecnológico Agrario y Escuela de Capacitación Agraria de Segovia</a:t>
            </a:r>
          </a:p>
          <a:p>
            <a:pPr marL="12700" algn="just">
              <a:lnSpc>
                <a:spcPct val="100000"/>
              </a:lnSpc>
              <a:spcBef>
                <a:spcPts val="2005"/>
              </a:spcBef>
            </a:pPr>
            <a:r>
              <a:rPr lang="es-ES" sz="1400" spc="-35" dirty="0">
                <a:solidFill>
                  <a:srgbClr val="002060"/>
                </a:solidFill>
                <a:latin typeface="Arial Black"/>
                <a:cs typeface="Arial Black"/>
              </a:rPr>
              <a:t>Colabora: Sociedad Española de Acuicultura</a:t>
            </a:r>
            <a:endParaRPr sz="1400" dirty="0">
              <a:solidFill>
                <a:srgbClr val="002060"/>
              </a:solidFill>
              <a:latin typeface="Arial Black"/>
              <a:cs typeface="Arial Black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CB3D410-3332-49CB-9DB0-28D4F13BFF75}"/>
              </a:ext>
            </a:extLst>
          </p:cNvPr>
          <p:cNvPicPr/>
          <p:nvPr/>
        </p:nvPicPr>
        <p:blipFill rotWithShape="1">
          <a:blip r:embed="rId5"/>
          <a:srcRect l="80244" t="36308" r="15158" b="56360"/>
          <a:stretch/>
        </p:blipFill>
        <p:spPr bwMode="auto">
          <a:xfrm>
            <a:off x="10586072" y="0"/>
            <a:ext cx="1605928" cy="1065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áfico 17" descr="Wi Fi">
            <a:extLst>
              <a:ext uri="{FF2B5EF4-FFF2-40B4-BE49-F238E27FC236}">
                <a16:creationId xmlns:a16="http://schemas.microsoft.com/office/drawing/2014/main" id="{6C53E807-C24C-4BCE-9EF9-755C8D2F2E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6153" y="3128531"/>
            <a:ext cx="600938" cy="600938"/>
          </a:xfrm>
          <a:prstGeom prst="rect">
            <a:avLst/>
          </a:prstGeom>
        </p:spPr>
      </p:pic>
      <p:pic>
        <p:nvPicPr>
          <p:cNvPr id="12" name="Gráfico 11" descr="Descargar">
            <a:extLst>
              <a:ext uri="{FF2B5EF4-FFF2-40B4-BE49-F238E27FC236}">
                <a16:creationId xmlns:a16="http://schemas.microsoft.com/office/drawing/2014/main" id="{A5DE9D8A-7D1B-45D2-A16E-FF42A0D787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32283" y="1485820"/>
            <a:ext cx="511295" cy="5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8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56E91505-63C3-480F-AFF7-15A81B3E2BD0}"/>
              </a:ext>
            </a:extLst>
          </p:cNvPr>
          <p:cNvSpPr txBox="1">
            <a:spLocks/>
          </p:cNvSpPr>
          <p:nvPr/>
        </p:nvSpPr>
        <p:spPr>
          <a:xfrm>
            <a:off x="296885" y="935520"/>
            <a:ext cx="5270513" cy="64767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425"/>
              </a:spcBef>
              <a:buNone/>
            </a:pPr>
            <a:r>
              <a:rPr lang="es-ES" sz="2925" b="1" spc="-150" baseline="1424" dirty="0">
                <a:solidFill>
                  <a:schemeClr val="accent4">
                    <a:lumMod val="50000"/>
                  </a:schemeClr>
                </a:solidFill>
              </a:rPr>
              <a:t>LUNES, 8 de junio (16-19:30 h)</a:t>
            </a:r>
          </a:p>
          <a:p>
            <a:pPr marL="286385" indent="-285750" algn="just">
              <a:lnSpc>
                <a:spcPct val="100000"/>
              </a:lnSpc>
              <a:spcBef>
                <a:spcPts val="1525"/>
              </a:spcBef>
              <a:buFont typeface="Wingdings" panose="05000000000000000000" pitchFamily="2" charset="2"/>
              <a:buChar char="Ø"/>
            </a:pPr>
            <a:r>
              <a:rPr lang="es-ES" sz="1350" b="1" spc="-45" dirty="0">
                <a:solidFill>
                  <a:srgbClr val="002060"/>
                </a:solidFill>
              </a:rPr>
              <a:t>Introducción a la digitalización en Acuicultura</a:t>
            </a:r>
            <a:endParaRPr lang="es-ES" sz="1350" b="1" dirty="0">
              <a:solidFill>
                <a:srgbClr val="002060"/>
              </a:solidFill>
            </a:endParaRPr>
          </a:p>
          <a:p>
            <a:pPr marL="273050" marR="420370" indent="-2730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	Jose Luis Sáez Martínez</a:t>
            </a:r>
          </a:p>
          <a:p>
            <a:pPr marL="273050" marR="420370" indent="-2730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	Centro Tecnológico Naval y del Mar (CTN) de la Región de Murcia</a:t>
            </a:r>
            <a:endParaRPr lang="es-ES" sz="1200" spc="-2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6385" marR="420370" indent="-285750" algn="just">
              <a:lnSpc>
                <a:spcPct val="100000"/>
              </a:lnSpc>
              <a:spcBef>
                <a:spcPts val="1525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ES" sz="1350" b="1" spc="-45" dirty="0">
                <a:solidFill>
                  <a:srgbClr val="002060"/>
                </a:solidFill>
              </a:rPr>
              <a:t>Sistemas de visión artificial y sensores de imagen en Acuicultura I</a:t>
            </a:r>
          </a:p>
          <a:p>
            <a:pPr marL="273050" marR="420370" indent="-2730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	Miguel Chavarrías </a:t>
            </a:r>
            <a:r>
              <a:rPr lang="es-ES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Lapastora</a:t>
            </a: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Pedro Luis Cebrián Castel</a:t>
            </a:r>
          </a:p>
          <a:p>
            <a:pPr marL="273050" marR="420370" indent="-2730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Universidad Politécnica de Madrid (UPM)</a:t>
            </a:r>
          </a:p>
          <a:p>
            <a:pPr marL="0" marR="420370" indent="0">
              <a:lnSpc>
                <a:spcPct val="100000"/>
              </a:lnSpc>
              <a:spcBef>
                <a:spcPts val="1425"/>
              </a:spcBef>
              <a:spcAft>
                <a:spcPts val="400"/>
              </a:spcAft>
              <a:buNone/>
            </a:pPr>
            <a:r>
              <a:rPr lang="es-ES" sz="2925" b="1" spc="-150" baseline="1424" dirty="0">
                <a:solidFill>
                  <a:schemeClr val="accent4">
                    <a:lumMod val="50000"/>
                  </a:schemeClr>
                </a:solidFill>
              </a:rPr>
              <a:t>MIÉRCOLES, 10 de junio (16-19.30 h)</a:t>
            </a:r>
          </a:p>
          <a:p>
            <a:pPr marL="286385" marR="420370" indent="-285750" algn="just">
              <a:lnSpc>
                <a:spcPct val="100000"/>
              </a:lnSpc>
              <a:spcBef>
                <a:spcPts val="1525"/>
              </a:spcBef>
              <a:buFont typeface="Wingdings" panose="05000000000000000000" pitchFamily="2" charset="2"/>
              <a:buChar char="Ø"/>
            </a:pPr>
            <a:r>
              <a:rPr lang="es-ES" sz="1350" b="1" spc="-45" dirty="0">
                <a:solidFill>
                  <a:srgbClr val="002060"/>
                </a:solidFill>
              </a:rPr>
              <a:t>Sistemas de visión artificial y sensores de imagen en Acuicultura II</a:t>
            </a:r>
          </a:p>
          <a:p>
            <a:pPr marL="0" marR="420370" indent="0" algn="just">
              <a:lnSpc>
                <a:spcPts val="139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Miguel Chavarrías </a:t>
            </a:r>
            <a:r>
              <a:rPr lang="es-ES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Lapastora</a:t>
            </a: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Pedro Luis Cebrián Castel</a:t>
            </a:r>
          </a:p>
          <a:p>
            <a:pPr marL="0" marR="420370" indent="0" algn="just">
              <a:lnSpc>
                <a:spcPts val="139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Universidad Politécnica de Madrid (UPM)</a:t>
            </a:r>
          </a:p>
          <a:p>
            <a:pPr marL="286385" marR="420370" indent="-285750" algn="just">
              <a:lnSpc>
                <a:spcPct val="100000"/>
              </a:lnSpc>
              <a:spcBef>
                <a:spcPts val="1525"/>
              </a:spcBef>
              <a:buFont typeface="Wingdings" panose="05000000000000000000" pitchFamily="2" charset="2"/>
              <a:buChar char="Ø"/>
            </a:pPr>
            <a:r>
              <a:rPr lang="es-ES" sz="1350" b="1" spc="-45" dirty="0">
                <a:solidFill>
                  <a:srgbClr val="002060"/>
                </a:solidFill>
              </a:rPr>
              <a:t>Sistemas de automatización y monitorización</a:t>
            </a:r>
          </a:p>
          <a:p>
            <a:pPr marL="0" marR="420370" indent="0">
              <a:lnSpc>
                <a:spcPts val="139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Francisco Nicolás Yepes</a:t>
            </a:r>
          </a:p>
          <a:p>
            <a:pPr marL="0" marR="420370" indent="0">
              <a:lnSpc>
                <a:spcPts val="139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Centro Tecnológico Naval y del Mar (CTN) de la Región de Murcia</a:t>
            </a:r>
          </a:p>
          <a:p>
            <a:pPr marL="0" marR="420370" indent="0">
              <a:lnSpc>
                <a:spcPct val="100000"/>
              </a:lnSpc>
              <a:spcBef>
                <a:spcPts val="1425"/>
              </a:spcBef>
              <a:spcAft>
                <a:spcPts val="400"/>
              </a:spcAft>
              <a:buNone/>
            </a:pPr>
            <a:r>
              <a:rPr lang="es-ES" sz="2925" b="1" spc="-150" baseline="1424" dirty="0">
                <a:solidFill>
                  <a:schemeClr val="accent4">
                    <a:lumMod val="50000"/>
                  </a:schemeClr>
                </a:solidFill>
              </a:rPr>
              <a:t>JUEVES, 11 de junio (16-19 h)</a:t>
            </a:r>
          </a:p>
          <a:p>
            <a:pPr marL="286385" marR="420370" indent="-285750" algn="just">
              <a:lnSpc>
                <a:spcPct val="100000"/>
              </a:lnSpc>
              <a:spcBef>
                <a:spcPts val="1525"/>
              </a:spcBef>
              <a:buFont typeface="Wingdings" panose="05000000000000000000" pitchFamily="2" charset="2"/>
              <a:buChar char="Ø"/>
            </a:pPr>
            <a:r>
              <a:rPr lang="es-ES" sz="1350" b="1" spc="-45" dirty="0">
                <a:solidFill>
                  <a:srgbClr val="002060"/>
                </a:solidFill>
              </a:rPr>
              <a:t>Manejo de datos y analítica: </a:t>
            </a:r>
            <a:r>
              <a:rPr lang="es-ES" sz="1350" b="1" spc="-45" dirty="0" err="1">
                <a:solidFill>
                  <a:srgbClr val="002060"/>
                </a:solidFill>
              </a:rPr>
              <a:t>Sensórica</a:t>
            </a:r>
            <a:r>
              <a:rPr lang="es-ES" sz="1350" b="1" spc="-45" dirty="0">
                <a:solidFill>
                  <a:srgbClr val="002060"/>
                </a:solidFill>
              </a:rPr>
              <a:t> clásica e inteligencia artificial y modelos predictivos</a:t>
            </a:r>
          </a:p>
          <a:p>
            <a:pPr marL="0" marR="420370" indent="0">
              <a:lnSpc>
                <a:spcPts val="139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José Antonio García Gambín y Mercedes Navarro Martínez</a:t>
            </a:r>
          </a:p>
          <a:p>
            <a:pPr marL="0" marR="420370" indent="0">
              <a:lnSpc>
                <a:spcPts val="139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Centro Tecnológico Naval y del Mar (CTN) de la Región de Murcia</a:t>
            </a:r>
            <a:endParaRPr lang="es-ES" sz="1200" spc="-2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420370" indent="0">
              <a:lnSpc>
                <a:spcPts val="1390"/>
              </a:lnSpc>
              <a:spcBef>
                <a:spcPts val="405"/>
              </a:spcBef>
              <a:spcAft>
                <a:spcPts val="400"/>
              </a:spcAft>
              <a:buNone/>
            </a:pPr>
            <a:endParaRPr lang="es-ES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390" marR="248920" indent="0">
              <a:lnSpc>
                <a:spcPts val="1390"/>
              </a:lnSpc>
              <a:spcBef>
                <a:spcPts val="710"/>
              </a:spcBef>
              <a:buNone/>
              <a:tabLst>
                <a:tab pos="622300" algn="l"/>
              </a:tabLst>
            </a:pPr>
            <a:endParaRPr lang="es-ES" sz="1100" dirty="0">
              <a:latin typeface="Lucida Sans Unicode"/>
              <a:cs typeface="Lucida Sans Unicode"/>
            </a:endParaRPr>
          </a:p>
          <a:p>
            <a:pPr marL="300990" marR="248920">
              <a:lnSpc>
                <a:spcPts val="1390"/>
              </a:lnSpc>
              <a:spcBef>
                <a:spcPts val="710"/>
              </a:spcBef>
            </a:pPr>
            <a:endParaRPr lang="es-ES" sz="1200" dirty="0">
              <a:latin typeface="Lucida Sans Unicode"/>
              <a:cs typeface="Lucida Sans Unicode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B0A94913-8C86-4C7A-AA28-18AFBBCC4435}"/>
              </a:ext>
            </a:extLst>
          </p:cNvPr>
          <p:cNvSpPr txBox="1">
            <a:spLocks/>
          </p:cNvSpPr>
          <p:nvPr/>
        </p:nvSpPr>
        <p:spPr>
          <a:xfrm>
            <a:off x="6365139" y="1229152"/>
            <a:ext cx="5529976" cy="41299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7625" indent="0">
              <a:lnSpc>
                <a:spcPct val="100000"/>
              </a:lnSpc>
              <a:spcBef>
                <a:spcPts val="1425"/>
              </a:spcBef>
              <a:buNone/>
              <a:tabLst>
                <a:tab pos="361950" algn="l"/>
                <a:tab pos="3081338" algn="l"/>
              </a:tabLst>
            </a:pPr>
            <a:r>
              <a:rPr lang="es-ES" sz="2925" b="1" spc="-150" baseline="1424" dirty="0">
                <a:solidFill>
                  <a:schemeClr val="accent4">
                    <a:lumMod val="50000"/>
                  </a:schemeClr>
                </a:solidFill>
              </a:rPr>
              <a:t>MIÉRCOLES, 17 de junio (16-19 h)</a:t>
            </a:r>
          </a:p>
          <a:p>
            <a:pPr marL="286385" marR="420370" indent="-285750" algn="just">
              <a:lnSpc>
                <a:spcPct val="100000"/>
              </a:lnSpc>
              <a:spcBef>
                <a:spcPts val="1525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ES" sz="1350" b="1" spc="-45" dirty="0">
                <a:solidFill>
                  <a:srgbClr val="002060"/>
                </a:solidFill>
              </a:rPr>
              <a:t>Manejo de datos y analítica: Conjunto de datos de imagen e inteligencia artificial en la toma de decisiones en acuicultura</a:t>
            </a:r>
          </a:p>
          <a:p>
            <a:pPr marL="0" marR="420370" indent="0">
              <a:lnSpc>
                <a:spcPts val="139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Miguel Chavarrías </a:t>
            </a:r>
            <a:r>
              <a:rPr lang="es-ES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Lapastora</a:t>
            </a: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Pedro Luis Cebrián Castel e Iván Moreno Vallejo </a:t>
            </a:r>
          </a:p>
          <a:p>
            <a:pPr marL="0" marR="420370" indent="0">
              <a:lnSpc>
                <a:spcPts val="139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Universidad Politécnica de Madrid (UPM)</a:t>
            </a:r>
          </a:p>
          <a:p>
            <a:pPr marL="0" marR="47625" indent="0">
              <a:lnSpc>
                <a:spcPct val="100000"/>
              </a:lnSpc>
              <a:spcBef>
                <a:spcPts val="1425"/>
              </a:spcBef>
              <a:buNone/>
              <a:tabLst>
                <a:tab pos="361950" algn="l"/>
                <a:tab pos="3081338" algn="l"/>
              </a:tabLst>
            </a:pPr>
            <a:r>
              <a:rPr lang="es-ES" sz="2925" b="1" spc="-150" baseline="1424" dirty="0">
                <a:solidFill>
                  <a:schemeClr val="accent4">
                    <a:lumMod val="50000"/>
                  </a:schemeClr>
                </a:solidFill>
              </a:rPr>
              <a:t>JUEVES, 18 de junio (16-19 h)</a:t>
            </a:r>
          </a:p>
          <a:p>
            <a:pPr marL="286385" marR="420370" indent="-285750" algn="just">
              <a:lnSpc>
                <a:spcPct val="100000"/>
              </a:lnSpc>
              <a:spcBef>
                <a:spcPts val="1525"/>
              </a:spcBef>
              <a:buFont typeface="Wingdings" panose="05000000000000000000" pitchFamily="2" charset="2"/>
              <a:buChar char="Ø"/>
            </a:pPr>
            <a:r>
              <a:rPr lang="es-ES" sz="1350" b="1" spc="-45" dirty="0">
                <a:solidFill>
                  <a:srgbClr val="002060"/>
                </a:solidFill>
              </a:rPr>
              <a:t>Del </a:t>
            </a:r>
            <a:r>
              <a:rPr lang="es-ES" sz="1350" b="1" spc="-45" dirty="0" err="1">
                <a:solidFill>
                  <a:srgbClr val="002060"/>
                </a:solidFill>
              </a:rPr>
              <a:t>pangenoma</a:t>
            </a:r>
            <a:r>
              <a:rPr lang="es-ES" sz="1350" b="1" spc="-45" dirty="0">
                <a:solidFill>
                  <a:srgbClr val="002060"/>
                </a:solidFill>
              </a:rPr>
              <a:t> al transcriptoma: </a:t>
            </a:r>
            <a:r>
              <a:rPr lang="es-ES" sz="1350" b="1" spc="-45" dirty="0" err="1">
                <a:solidFill>
                  <a:srgbClr val="002060"/>
                </a:solidFill>
              </a:rPr>
              <a:t>Integracion</a:t>
            </a:r>
            <a:r>
              <a:rPr lang="es-ES" sz="1350" b="1" spc="-45" dirty="0">
                <a:solidFill>
                  <a:srgbClr val="002060"/>
                </a:solidFill>
              </a:rPr>
              <a:t> </a:t>
            </a:r>
            <a:r>
              <a:rPr lang="es-ES" sz="1350" b="1" spc="-45" dirty="0" err="1">
                <a:solidFill>
                  <a:srgbClr val="002060"/>
                </a:solidFill>
              </a:rPr>
              <a:t>multiómica</a:t>
            </a:r>
            <a:r>
              <a:rPr lang="es-ES" sz="1350" b="1" spc="-45" dirty="0">
                <a:solidFill>
                  <a:srgbClr val="002060"/>
                </a:solidFill>
              </a:rPr>
              <a:t> para obtener nuevos marcadores de bienestar en acuicultura.</a:t>
            </a:r>
          </a:p>
          <a:p>
            <a:pPr marL="0" marR="420370" indent="0">
              <a:lnSpc>
                <a:spcPts val="139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Fernando Naya Catalá </a:t>
            </a:r>
          </a:p>
          <a:p>
            <a:pPr marL="0" marR="420370" indent="0">
              <a:lnSpc>
                <a:spcPts val="139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Instituto de Acuicultura Torre de la Sal (CSIC)</a:t>
            </a:r>
          </a:p>
          <a:p>
            <a:pPr marL="286385" marR="420370" indent="-285750" algn="just">
              <a:lnSpc>
                <a:spcPct val="100000"/>
              </a:lnSpc>
              <a:spcBef>
                <a:spcPts val="1525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ES" sz="1350" b="1" spc="-45" dirty="0">
                <a:solidFill>
                  <a:srgbClr val="002060"/>
                </a:solidFill>
              </a:rPr>
              <a:t>Sostenibilidad y eficiencia en producción acuícola mediante digitalización y monitorización.</a:t>
            </a:r>
          </a:p>
          <a:p>
            <a:pPr marL="0" marR="420370" indent="0">
              <a:lnSpc>
                <a:spcPts val="139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Jose Luis Sáez Martínez</a:t>
            </a:r>
          </a:p>
          <a:p>
            <a:pPr marL="0" marR="420370" indent="0">
              <a:lnSpc>
                <a:spcPts val="1390"/>
              </a:lnSpc>
              <a:spcBef>
                <a:spcPts val="0"/>
              </a:spcBef>
              <a:buNone/>
            </a:pPr>
            <a:r>
              <a:rPr lang="es-E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Centro Tecnológico Naval y del Mar (CTN) de la Región de Murcia</a:t>
            </a:r>
            <a:endParaRPr lang="es-ES" sz="1200" spc="-2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2270" marR="620395">
              <a:lnSpc>
                <a:spcPts val="1390"/>
              </a:lnSpc>
              <a:spcBef>
                <a:spcPts val="355"/>
              </a:spcBef>
            </a:pPr>
            <a:endParaRPr lang="es-ES" sz="1200" dirty="0">
              <a:latin typeface="Lucida Sans Unicode"/>
              <a:cs typeface="Lucida Sans Unicode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A1BEB04-E38B-4E15-8660-320B18A14F5C}"/>
              </a:ext>
            </a:extLst>
          </p:cNvPr>
          <p:cNvPicPr/>
          <p:nvPr/>
        </p:nvPicPr>
        <p:blipFill rotWithShape="1">
          <a:blip r:embed="rId3"/>
          <a:srcRect l="80244" t="36308" r="15158" b="56360"/>
          <a:stretch/>
        </p:blipFill>
        <p:spPr bwMode="auto">
          <a:xfrm>
            <a:off x="10586072" y="0"/>
            <a:ext cx="1605928" cy="1065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15B106D-30FC-4901-B0B4-8E150601F1C8}"/>
              </a:ext>
            </a:extLst>
          </p:cNvPr>
          <p:cNvSpPr/>
          <p:nvPr/>
        </p:nvSpPr>
        <p:spPr>
          <a:xfrm>
            <a:off x="4443991" y="23364"/>
            <a:ext cx="4079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spc="-220" dirty="0">
                <a:solidFill>
                  <a:srgbClr val="002060"/>
                </a:solidFill>
                <a:latin typeface="Arial Black"/>
                <a:cs typeface="Arial Black"/>
              </a:rPr>
              <a:t>PROGRAMA</a:t>
            </a:r>
            <a:endParaRPr lang="es-ES" sz="3200" dirty="0">
              <a:solidFill>
                <a:srgbClr val="002060"/>
              </a:solidFill>
            </a:endParaRPr>
          </a:p>
        </p:txBody>
      </p:sp>
      <p:pic>
        <p:nvPicPr>
          <p:cNvPr id="11" name="Gráfico 10" descr="Profesor">
            <a:extLst>
              <a:ext uri="{FF2B5EF4-FFF2-40B4-BE49-F238E27FC236}">
                <a16:creationId xmlns:a16="http://schemas.microsoft.com/office/drawing/2014/main" id="{571A299F-475A-41D9-B53B-33B8BF224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21270" y="454398"/>
            <a:ext cx="892256" cy="8922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0A16EF-FA6E-40FF-947F-7C0EF70EE320}"/>
              </a:ext>
            </a:extLst>
          </p:cNvPr>
          <p:cNvPicPr/>
          <p:nvPr/>
        </p:nvPicPr>
        <p:blipFill rotWithShape="1">
          <a:blip r:embed="rId6"/>
          <a:srcRect l="65087" t="32143" r="23801" b="34643"/>
          <a:stretch/>
        </p:blipFill>
        <p:spPr bwMode="auto">
          <a:xfrm>
            <a:off x="3940338" y="23364"/>
            <a:ext cx="600075" cy="59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BAA31DD-8F37-413A-882F-8C02001C8626}"/>
              </a:ext>
            </a:extLst>
          </p:cNvPr>
          <p:cNvPicPr/>
          <p:nvPr/>
        </p:nvPicPr>
        <p:blipFill rotWithShape="1">
          <a:blip r:embed="rId6"/>
          <a:srcRect l="78316" t="32143" r="10571" b="34643"/>
          <a:stretch/>
        </p:blipFill>
        <p:spPr bwMode="auto">
          <a:xfrm>
            <a:off x="6968415" y="23364"/>
            <a:ext cx="683174" cy="584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1594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375</Words>
  <Application>Microsoft Office PowerPoint</Application>
  <PresentationFormat>Panorámica</PresentationFormat>
  <Paragraphs>43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Lucida Sans Unicode</vt:lpstr>
      <vt:lpstr>Verdana</vt:lpstr>
      <vt:lpstr>Wingdings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María Larrán García</dc:creator>
  <cp:lastModifiedBy>María Reyes Ovelleiro Valdespino</cp:lastModifiedBy>
  <cp:revision>21</cp:revision>
  <dcterms:created xsi:type="dcterms:W3CDTF">2026-03-25T14:58:33Z</dcterms:created>
  <dcterms:modified xsi:type="dcterms:W3CDTF">2026-04-16T11:14:47Z</dcterms:modified>
</cp:coreProperties>
</file>