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447" autoAdjust="0"/>
  </p:normalViewPr>
  <p:slideViewPr>
    <p:cSldViewPr>
      <p:cViewPr varScale="1">
        <p:scale>
          <a:sx n="82" d="100"/>
          <a:sy n="82" d="100"/>
        </p:scale>
        <p:origin x="-2046" y="-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4625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739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5899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6102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19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936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225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7097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445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802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543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F8E16-213B-4FEB-A5EF-EEE40EA38608}" type="datetimeFigureOut">
              <a:rPr lang="es-ES" smtClean="0"/>
              <a:t>03/10/2017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EB33D-4886-4D0C-A59A-96873B366A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6222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92696" y="395536"/>
            <a:ext cx="5976664" cy="57606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ES" sz="2400" dirty="0" smtClean="0"/>
              <a:t>Reconocimiento y </a:t>
            </a:r>
            <a:r>
              <a:rPr lang="es-ES" sz="2400" dirty="0" smtClean="0"/>
              <a:t>M</a:t>
            </a:r>
            <a:r>
              <a:rPr lang="es-ES" sz="2400" dirty="0" smtClean="0"/>
              <a:t>odificación  </a:t>
            </a:r>
            <a:r>
              <a:rPr lang="es-ES" sz="2400" dirty="0"/>
              <a:t>DOP/IGP</a:t>
            </a:r>
          </a:p>
        </p:txBody>
      </p:sp>
      <p:sp>
        <p:nvSpPr>
          <p:cNvPr id="5" name="4 Proceso"/>
          <p:cNvSpPr/>
          <p:nvPr/>
        </p:nvSpPr>
        <p:spPr>
          <a:xfrm>
            <a:off x="792303" y="1194223"/>
            <a:ext cx="1584176" cy="1151548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 NIVEL DEL GRUPO DE PRODUCTORES</a:t>
            </a:r>
            <a:endParaRPr lang="es-ES" sz="1600" dirty="0"/>
          </a:p>
        </p:txBody>
      </p:sp>
      <p:sp>
        <p:nvSpPr>
          <p:cNvPr id="6" name="5 Proceso alternativo"/>
          <p:cNvSpPr/>
          <p:nvPr/>
        </p:nvSpPr>
        <p:spPr>
          <a:xfrm>
            <a:off x="2564904" y="1263671"/>
            <a:ext cx="3960440" cy="716041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 smtClean="0"/>
              <a:t>Definición del </a:t>
            </a:r>
            <a:r>
              <a:rPr lang="es-ES" sz="1400" dirty="0" smtClean="0"/>
              <a:t>producto o modificación </a:t>
            </a:r>
            <a:r>
              <a:rPr lang="es-ES" sz="1400" dirty="0" smtClean="0"/>
              <a:t>según los requisitos establecidos en el Reglamento (UE) nº 1151 / 2012 </a:t>
            </a:r>
            <a:endParaRPr lang="es-ES" sz="1400" dirty="0"/>
          </a:p>
        </p:txBody>
      </p:sp>
      <p:sp>
        <p:nvSpPr>
          <p:cNvPr id="7" name="6 Proceso alternativo"/>
          <p:cNvSpPr/>
          <p:nvPr/>
        </p:nvSpPr>
        <p:spPr>
          <a:xfrm>
            <a:off x="2580156" y="2502953"/>
            <a:ext cx="3960440" cy="612648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400" dirty="0" smtClean="0"/>
              <a:t>Análisis por la Autoridad Competente y publicación para oposición a nivel nacional </a:t>
            </a:r>
            <a:endParaRPr lang="es-ES" sz="1400" dirty="0"/>
          </a:p>
        </p:txBody>
      </p:sp>
      <p:sp>
        <p:nvSpPr>
          <p:cNvPr id="8" name="7 Proceso"/>
          <p:cNvSpPr/>
          <p:nvPr/>
        </p:nvSpPr>
        <p:spPr>
          <a:xfrm>
            <a:off x="778169" y="2502953"/>
            <a:ext cx="1584176" cy="72008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/>
              <a:t>A NIVEL NACIONAL </a:t>
            </a:r>
            <a:endParaRPr lang="es-ES" sz="1600" dirty="0"/>
          </a:p>
        </p:txBody>
      </p:sp>
      <p:sp>
        <p:nvSpPr>
          <p:cNvPr id="9" name="8 Proceso"/>
          <p:cNvSpPr/>
          <p:nvPr/>
        </p:nvSpPr>
        <p:spPr>
          <a:xfrm>
            <a:off x="778168" y="3491880"/>
            <a:ext cx="1584177" cy="5005136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/>
              <a:t>A NIVEL EUROPEO </a:t>
            </a:r>
            <a:endParaRPr lang="es-ES" sz="1600" dirty="0"/>
          </a:p>
        </p:txBody>
      </p:sp>
      <p:sp>
        <p:nvSpPr>
          <p:cNvPr id="10" name="9 Proceso alternativo"/>
          <p:cNvSpPr/>
          <p:nvPr/>
        </p:nvSpPr>
        <p:spPr>
          <a:xfrm>
            <a:off x="2541986" y="3554457"/>
            <a:ext cx="2088232" cy="69854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/>
              <a:t>Examen por la Comisión (máximo 6 meses) </a:t>
            </a:r>
            <a:endParaRPr lang="es-ES" sz="1600" dirty="0"/>
          </a:p>
        </p:txBody>
      </p:sp>
      <p:sp>
        <p:nvSpPr>
          <p:cNvPr id="11" name="10 Proceso alternativo"/>
          <p:cNvSpPr/>
          <p:nvPr/>
        </p:nvSpPr>
        <p:spPr>
          <a:xfrm>
            <a:off x="2599579" y="4812011"/>
            <a:ext cx="2088232" cy="10081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/>
              <a:t>Publicación en el diario oficial de la unión europea (DOUE)</a:t>
            </a:r>
            <a:endParaRPr lang="es-ES" sz="1600" dirty="0"/>
          </a:p>
        </p:txBody>
      </p:sp>
      <p:sp>
        <p:nvSpPr>
          <p:cNvPr id="12" name="11 Proceso alternativo"/>
          <p:cNvSpPr/>
          <p:nvPr/>
        </p:nvSpPr>
        <p:spPr>
          <a:xfrm>
            <a:off x="2641033" y="6372200"/>
            <a:ext cx="2088232" cy="113059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/>
              <a:t>Periodo de oposición de tres meses+ 2 meses para la declaración razonada </a:t>
            </a:r>
            <a:endParaRPr lang="es-ES" sz="1600" dirty="0"/>
          </a:p>
        </p:txBody>
      </p:sp>
      <p:sp>
        <p:nvSpPr>
          <p:cNvPr id="13" name="12 Proceso alternativo"/>
          <p:cNvSpPr/>
          <p:nvPr/>
        </p:nvSpPr>
        <p:spPr>
          <a:xfrm>
            <a:off x="2929065" y="7893514"/>
            <a:ext cx="1512168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 smtClean="0"/>
              <a:t>REGISTRO </a:t>
            </a:r>
            <a:endParaRPr lang="es-ES" dirty="0"/>
          </a:p>
        </p:txBody>
      </p:sp>
      <p:sp>
        <p:nvSpPr>
          <p:cNvPr id="14" name="13 Proceso alternativo"/>
          <p:cNvSpPr/>
          <p:nvPr/>
        </p:nvSpPr>
        <p:spPr>
          <a:xfrm>
            <a:off x="5028428" y="3963992"/>
            <a:ext cx="1512168" cy="122413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/>
              <a:t>Rechazo si la solicitud no cumple con la legislación Europea </a:t>
            </a:r>
            <a:endParaRPr lang="es-ES" sz="1600" dirty="0"/>
          </a:p>
        </p:txBody>
      </p:sp>
      <p:sp>
        <p:nvSpPr>
          <p:cNvPr id="15" name="14 Proceso alternativo"/>
          <p:cNvSpPr/>
          <p:nvPr/>
        </p:nvSpPr>
        <p:spPr>
          <a:xfrm>
            <a:off x="5051240" y="5820123"/>
            <a:ext cx="1474104" cy="186441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1600" dirty="0" smtClean="0"/>
              <a:t>Si existe oposición , consulta entre las </a:t>
            </a:r>
            <a:r>
              <a:rPr lang="es-ES" sz="1600" dirty="0" smtClean="0"/>
              <a:t>partes (3 meses+3 máx.)</a:t>
            </a:r>
            <a:endParaRPr lang="es-ES" sz="1600" dirty="0"/>
          </a:p>
        </p:txBody>
      </p:sp>
      <p:sp>
        <p:nvSpPr>
          <p:cNvPr id="20" name="19 Flecha abajo"/>
          <p:cNvSpPr/>
          <p:nvPr/>
        </p:nvSpPr>
        <p:spPr>
          <a:xfrm>
            <a:off x="3356991" y="1979712"/>
            <a:ext cx="355919" cy="496121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sp>
        <p:nvSpPr>
          <p:cNvPr id="21" name="20 Flecha abajo"/>
          <p:cNvSpPr/>
          <p:nvPr/>
        </p:nvSpPr>
        <p:spPr>
          <a:xfrm>
            <a:off x="3356991" y="3115601"/>
            <a:ext cx="355919" cy="438856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sp>
        <p:nvSpPr>
          <p:cNvPr id="22" name="21 Flecha abajo"/>
          <p:cNvSpPr/>
          <p:nvPr/>
        </p:nvSpPr>
        <p:spPr>
          <a:xfrm>
            <a:off x="3350770" y="4246708"/>
            <a:ext cx="362141" cy="565303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sp>
        <p:nvSpPr>
          <p:cNvPr id="23" name="22 Flecha abajo"/>
          <p:cNvSpPr/>
          <p:nvPr/>
        </p:nvSpPr>
        <p:spPr>
          <a:xfrm>
            <a:off x="3375084" y="5820123"/>
            <a:ext cx="337827" cy="552077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sp>
        <p:nvSpPr>
          <p:cNvPr id="24" name="23 Flecha abajo"/>
          <p:cNvSpPr/>
          <p:nvPr/>
        </p:nvSpPr>
        <p:spPr>
          <a:xfrm>
            <a:off x="3356992" y="7496403"/>
            <a:ext cx="355919" cy="376279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cxnSp>
        <p:nvCxnSpPr>
          <p:cNvPr id="26" name="25 Conector recto de flecha"/>
          <p:cNvCxnSpPr>
            <a:stCxn id="10" idx="3"/>
          </p:cNvCxnSpPr>
          <p:nvPr/>
        </p:nvCxnSpPr>
        <p:spPr>
          <a:xfrm>
            <a:off x="4630218" y="3903728"/>
            <a:ext cx="375292" cy="247968"/>
          </a:xfrm>
          <a:prstGeom prst="straightConnector1">
            <a:avLst/>
          </a:prstGeom>
          <a:ln w="381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 flipV="1">
            <a:off x="5877272" y="5188129"/>
            <a:ext cx="0" cy="6319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>
            <a:stCxn id="15" idx="2"/>
          </p:cNvCxnSpPr>
          <p:nvPr/>
        </p:nvCxnSpPr>
        <p:spPr>
          <a:xfrm flipH="1">
            <a:off x="4418421" y="7684542"/>
            <a:ext cx="1369871" cy="6657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>
            <a:stCxn id="12" idx="3"/>
          </p:cNvCxnSpPr>
          <p:nvPr/>
        </p:nvCxnSpPr>
        <p:spPr>
          <a:xfrm>
            <a:off x="4729265" y="6937495"/>
            <a:ext cx="321975" cy="0"/>
          </a:xfrm>
          <a:prstGeom prst="straightConnector1">
            <a:avLst/>
          </a:prstGeom>
          <a:ln w="38100">
            <a:headEnd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65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105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Reconocimiento y Modificación  DOP/IGP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Marta Martín Álvarez</dc:creator>
  <cp:lastModifiedBy>Marta Martín Álvarez</cp:lastModifiedBy>
  <cp:revision>10</cp:revision>
  <dcterms:created xsi:type="dcterms:W3CDTF">2017-10-02T12:03:33Z</dcterms:created>
  <dcterms:modified xsi:type="dcterms:W3CDTF">2017-10-03T06:52:45Z</dcterms:modified>
</cp:coreProperties>
</file>